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62" r:id="rId4"/>
    <p:sldId id="263" r:id="rId5"/>
    <p:sldId id="270" r:id="rId6"/>
    <p:sldId id="271" r:id="rId7"/>
    <p:sldId id="273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7A27B-6819-4580-894D-498B2D525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ED16B4-DDFA-47D0-AEE0-038642F9B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66D68-DD20-4837-BAFB-32DBE580D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58CE5-637E-4A75-9977-3214EF4AB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6CA3D-7E91-4734-854C-3CB3F195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4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10A1-305C-41D5-AB6F-192814F8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73B8B-3E67-4931-967E-9E04C06D3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31E02-7CC3-4060-918F-E5402A3A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81613-F0B1-463E-B701-FEF70871F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55973-0680-4034-A831-ABD3CE90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1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2EEB42-EBC7-432B-BCBA-F6F6E49A7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FC4CD-E0EF-4C1C-98DA-A279A6AE2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6EDFE-D8B5-4383-ABDD-74FB5483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4451E-2E00-48AA-952C-6EC9C2795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FB389-0FFA-44FC-B22D-938579E8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30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753A-E28E-44A6-B4C2-3D98B90A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34D83-1D1E-4ADF-B078-A27156667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AE76B-61F8-47C9-BCF8-BEDCBF17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DC246-E30B-4A30-A546-ED10BD77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2FEAA-6A69-46EF-AEE3-7DF32324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3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C207-A173-4C87-AD7B-CBE72A9C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8D550-84BC-43BD-B835-432736EE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F554A-FF01-4AE1-B8FC-01767C8D7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613B8-8482-4DF2-A877-250633A7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33008-66A6-4FCF-BA21-13574455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4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D78D-D691-489F-93D0-91596595F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5CD1B-2F5D-4036-9B99-88DED58AB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A3986-A595-4D2B-AC40-40A427F51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F7EB0-5A4B-49CE-B284-6476B590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403FD-96E5-4D19-AAC0-25F878C3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392F5-8C28-4E35-86D5-1E39FF44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3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D5DE-78F8-442B-A082-DF2A6251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2007E-1356-48E4-BF47-AD4ACC784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AAE9C-D71A-45B8-BBAF-BF35D992E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8CC04-022C-4185-A2CE-B224879CD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AD232-E119-4134-B0E4-DA85688C11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F9F48-1E25-4913-AF81-BFB5ED86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03844-B3DC-4DED-A756-DE8C7604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048F01-0BD6-4645-ABCF-0CE2796B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797F-4D02-4D4C-BC9F-0CA1E18F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276AC4-5049-4CC9-8B16-514EC34C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85443-0173-4D89-A6F6-06180347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54941-9FAE-434C-81C6-E3BFFE70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F5D9C-EB9A-49E4-8F2D-C72BE696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A19E1-8EA6-479D-8C88-C4D54C2D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DF42A-87C1-4158-B24E-9AB50905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0426-FE4E-4E53-A0D2-EA7B1B999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C5FFE-4375-4A79-BCCE-66A0074FF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39786-5E59-4C2F-8425-FB8D73DAA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40389-03D2-418F-ADAA-C125E9BE2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6E27D-D883-4EA9-9E01-6F2EA63D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67C2B-6A50-4D8B-B745-B656B234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1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2C12-532E-4EEE-95B0-1F3C267D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8785D-D5EB-45CF-A6B2-D00FB5234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64127-145C-4338-B6A0-3DCB5E227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7B462-E63E-490A-B3D4-635BE6D8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72D8C-F3B1-4DA8-9015-65CF4A84D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F0E98-D551-412E-A084-67FB5AE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3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846D0-1BC9-40BC-89C3-C3C1D193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8FB88-FE3A-414B-9A42-6F1C0258C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A564C-2063-4C3B-A3EC-297DDCCEC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0F616-01DC-4EED-AC2B-29BC56F80EA8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21A71-A6C9-44BA-A771-C4E4A6812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97097-DCF9-46F4-9B1A-A1593ABA3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0C3BB-F9F7-4BC2-8768-FA0B2149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2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082E-7C9B-4FB2-AA32-E60BAAA68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Residential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D1645-AD75-4DA1-BEC4-8036B695FE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0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9AC5-4D62-42D9-B340-F9056368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quality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561FA5-BEB4-4CB4-81A1-B39C902C22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375623"/>
              </p:ext>
            </p:extLst>
          </p:nvPr>
        </p:nvGraphicFramePr>
        <p:xfrm>
          <a:off x="721360" y="1690688"/>
          <a:ext cx="5171439" cy="31251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723813">
                  <a:extLst>
                    <a:ext uri="{9D8B030D-6E8A-4147-A177-3AD203B41FA5}">
                      <a16:colId xmlns:a16="http://schemas.microsoft.com/office/drawing/2014/main" val="1574149644"/>
                    </a:ext>
                  </a:extLst>
                </a:gridCol>
                <a:gridCol w="1723813">
                  <a:extLst>
                    <a:ext uri="{9D8B030D-6E8A-4147-A177-3AD203B41FA5}">
                      <a16:colId xmlns:a16="http://schemas.microsoft.com/office/drawing/2014/main" val="2865761552"/>
                    </a:ext>
                  </a:extLst>
                </a:gridCol>
                <a:gridCol w="1723813">
                  <a:extLst>
                    <a:ext uri="{9D8B030D-6E8A-4147-A177-3AD203B41FA5}">
                      <a16:colId xmlns:a16="http://schemas.microsoft.com/office/drawing/2014/main" val="3542987172"/>
                    </a:ext>
                  </a:extLst>
                </a:gridCol>
              </a:tblGrid>
              <a:tr h="3906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Region</a:t>
                      </a:r>
                      <a:endParaRPr lang="en-US" b="1" dirty="0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Precision</a:t>
                      </a:r>
                      <a:endParaRPr lang="en-US" b="1">
                        <a:effectLst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Recall</a:t>
                      </a:r>
                      <a:endParaRPr lang="en-US" b="1">
                        <a:effectLst/>
                      </a:endParaRP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626045587"/>
                  </a:ext>
                </a:extLst>
              </a:tr>
              <a:tr h="3906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Africa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94.4%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70.9%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654470849"/>
                  </a:ext>
                </a:extLst>
              </a:tr>
              <a:tr h="3906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Caribbean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92.2%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76.8%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469346801"/>
                  </a:ext>
                </a:extLst>
              </a:tr>
              <a:tr h="3906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Central Asia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97.17%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79.47%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801050747"/>
                  </a:ext>
                </a:extLst>
              </a:tr>
              <a:tr h="3906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Europe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94.3%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85.9%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320262827"/>
                  </a:ext>
                </a:extLst>
              </a:tr>
              <a:tr h="3906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  <a:effectLst/>
                        </a:rPr>
                        <a:t>Middle East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95.7%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effectLst/>
                        </a:rPr>
                        <a:t>85.4%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335924622"/>
                  </a:ext>
                </a:extLst>
              </a:tr>
              <a:tr h="39064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South America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95.4%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78.0%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277430513"/>
                  </a:ext>
                </a:extLst>
              </a:tr>
              <a:tr h="39064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South Asia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94.8%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76.7%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0759306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A0CB48-6FC3-43B7-96BA-8608F5BBD38F}"/>
              </a:ext>
            </a:extLst>
          </p:cNvPr>
          <p:cNvSpPr txBox="1"/>
          <p:nvPr/>
        </p:nvSpPr>
        <p:spPr>
          <a:xfrm>
            <a:off x="5798894" y="6320778"/>
            <a:ext cx="621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Overall: the dataset might under estimate the residential areas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A2ED7F-0F84-451B-A840-1B9ACF417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54385"/>
              </p:ext>
            </p:extLst>
          </p:nvPr>
        </p:nvGraphicFramePr>
        <p:xfrm>
          <a:off x="6096000" y="1524000"/>
          <a:ext cx="5913120" cy="343972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971040">
                  <a:extLst>
                    <a:ext uri="{9D8B030D-6E8A-4147-A177-3AD203B41FA5}">
                      <a16:colId xmlns:a16="http://schemas.microsoft.com/office/drawing/2014/main" val="1942798695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340400142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410183877"/>
                    </a:ext>
                  </a:extLst>
                </a:gridCol>
              </a:tblGrid>
              <a:tr h="51364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Region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Buildings Sampled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False Positive Rate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608601059"/>
                  </a:ext>
                </a:extLst>
              </a:tr>
              <a:tr h="3264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Africa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5,000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1.1%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18019393"/>
                  </a:ext>
                </a:extLst>
              </a:tr>
              <a:tr h="3264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Caribbean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3,000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1.8%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996148646"/>
                  </a:ext>
                </a:extLst>
              </a:tr>
              <a:tr h="3264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Central Asia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3,000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2.2%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936825364"/>
                  </a:ext>
                </a:extLst>
              </a:tr>
              <a:tr h="3264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Europe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5,000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363189102"/>
                  </a:ext>
                </a:extLst>
              </a:tr>
              <a:tr h="3264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Mexico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2,000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962462662"/>
                  </a:ext>
                </a:extLst>
              </a:tr>
              <a:tr h="3264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Middle East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7,000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1.8%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134447260"/>
                  </a:ext>
                </a:extLst>
              </a:tr>
              <a:tr h="3264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South America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5,000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1.7%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4154384110"/>
                  </a:ext>
                </a:extLst>
              </a:tr>
              <a:tr h="32643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South Asia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7,000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1.4%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3742534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3BDB534-5F6F-4DBA-8474-43700FB758BC}"/>
              </a:ext>
            </a:extLst>
          </p:cNvPr>
          <p:cNvSpPr txBox="1"/>
          <p:nvPr/>
        </p:nvSpPr>
        <p:spPr>
          <a:xfrm>
            <a:off x="558800" y="5016956"/>
            <a:ext cx="313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as house and it is house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4B0B4D-4F32-4490-BDB6-F022B185F646}"/>
              </a:ext>
            </a:extLst>
          </p:cNvPr>
          <p:cNvCxnSpPr/>
          <p:nvPr/>
        </p:nvCxnSpPr>
        <p:spPr>
          <a:xfrm flipV="1">
            <a:off x="3027680" y="4815840"/>
            <a:ext cx="101600" cy="223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184683-5F4A-40E8-9104-428A35FDA4F7}"/>
              </a:ext>
            </a:extLst>
          </p:cNvPr>
          <p:cNvSpPr txBox="1"/>
          <p:nvPr/>
        </p:nvSpPr>
        <p:spPr>
          <a:xfrm>
            <a:off x="1654722" y="5482470"/>
            <a:ext cx="448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Correctly predicted house area/All house area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9B5873-B9E7-4E82-8850-EA270E4CD84F}"/>
              </a:ext>
            </a:extLst>
          </p:cNvPr>
          <p:cNvCxnSpPr/>
          <p:nvPr/>
        </p:nvCxnSpPr>
        <p:spPr>
          <a:xfrm flipV="1">
            <a:off x="4693920" y="4927600"/>
            <a:ext cx="213360" cy="51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CA5F2E-8A73-4ACC-A531-21DF2FE50A2F}"/>
              </a:ext>
            </a:extLst>
          </p:cNvPr>
          <p:cNvSpPr txBox="1"/>
          <p:nvPr/>
        </p:nvSpPr>
        <p:spPr>
          <a:xfrm>
            <a:off x="7962406" y="5432698"/>
            <a:ext cx="347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as house but it is not house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EB0B0A-E2E2-4B73-89C3-890E482AB6D9}"/>
              </a:ext>
            </a:extLst>
          </p:cNvPr>
          <p:cNvCxnSpPr>
            <a:cxnSpLocks/>
          </p:cNvCxnSpPr>
          <p:nvPr/>
        </p:nvCxnSpPr>
        <p:spPr>
          <a:xfrm flipV="1">
            <a:off x="10687219" y="5010545"/>
            <a:ext cx="203200" cy="375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9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B541-7A4D-479A-92AA-26326DB2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data in France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CD9972-070D-41A8-AD63-6C827CD4D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2" y="2098508"/>
            <a:ext cx="8623781" cy="475949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7E6EA9-F32E-4039-A281-FD4F95166D8E}"/>
              </a:ext>
            </a:extLst>
          </p:cNvPr>
          <p:cNvSpPr txBox="1"/>
          <p:nvPr/>
        </p:nvSpPr>
        <p:spPr>
          <a:xfrm>
            <a:off x="838200" y="1368342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345,081 houses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F6332-CE91-46C7-91AB-8EE814B3CE39}"/>
              </a:ext>
            </a:extLst>
          </p:cNvPr>
          <p:cNvSpPr txBox="1"/>
          <p:nvPr/>
        </p:nvSpPr>
        <p:spPr>
          <a:xfrm>
            <a:off x="838200" y="1690688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house locations are weird, dataset is not complete</a:t>
            </a:r>
          </a:p>
        </p:txBody>
      </p:sp>
    </p:spTree>
    <p:extLst>
      <p:ext uri="{BB962C8B-B14F-4D97-AF65-F5344CB8AC3E}">
        <p14:creationId xmlns:p14="http://schemas.microsoft.com/office/powerpoint/2010/main" val="3707381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FDA2-AF18-4392-BDE7-371A478E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data in Turkey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CAA2CF-3544-4913-8412-001837612E5B}"/>
              </a:ext>
            </a:extLst>
          </p:cNvPr>
          <p:cNvSpPr/>
          <p:nvPr/>
        </p:nvSpPr>
        <p:spPr>
          <a:xfrm>
            <a:off x="5472271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D4D4D4"/>
                </a:solidFill>
                <a:effectLst/>
                <a:latin typeface="Segoe WPC"/>
              </a:rPr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3871E-98E8-498E-844D-F07CC6A67A6F}"/>
              </a:ext>
            </a:extLst>
          </p:cNvPr>
          <p:cNvSpPr txBox="1"/>
          <p:nvPr/>
        </p:nvSpPr>
        <p:spPr>
          <a:xfrm>
            <a:off x="912352" y="1568775"/>
            <a:ext cx="266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18,064,082 houses in total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1AB90-7DFA-4200-AE24-DD5C16CFAED3}"/>
              </a:ext>
            </a:extLst>
          </p:cNvPr>
          <p:cNvSpPr txBox="1"/>
          <p:nvPr/>
        </p:nvSpPr>
        <p:spPr>
          <a:xfrm>
            <a:off x="912352" y="1913513"/>
            <a:ext cx="306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Plotting for 1.5% of the houses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685F64-80BD-4A42-AE24-A07495307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7" y="2503344"/>
            <a:ext cx="9516036" cy="435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5179E-3ECA-4C2E-A588-75A4B234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data in İstanbul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80FC15-CA17-4CB9-AD92-1371B2AC0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980880" cy="33655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82618-3B7A-4DAF-8E63-B465E84A41CF}"/>
              </a:ext>
            </a:extLst>
          </p:cNvPr>
          <p:cNvSpPr txBox="1"/>
          <p:nvPr/>
        </p:nvSpPr>
        <p:spPr>
          <a:xfrm>
            <a:off x="1015709" y="1420902"/>
            <a:ext cx="775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867,075 (4.8</a:t>
            </a:r>
            <a:r>
              <a:rPr lang="en-US" altLang="zh-CN" dirty="0"/>
              <a:t>±0.06%) houses in Istanbul (too many house, I use random samples)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1C60B-6E02-43DA-BA3E-41F6B9CE6279}"/>
              </a:ext>
            </a:extLst>
          </p:cNvPr>
          <p:cNvSpPr txBox="1"/>
          <p:nvPr/>
        </p:nvSpPr>
        <p:spPr>
          <a:xfrm>
            <a:off x="408077" y="5388957"/>
            <a:ext cx="473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Plotting for 47,719 houses (5.5% of total houses)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96CC4-12BD-4240-A97F-836D13AE6E65}"/>
              </a:ext>
            </a:extLst>
          </p:cNvPr>
          <p:cNvSpPr txBox="1"/>
          <p:nvPr/>
        </p:nvSpPr>
        <p:spPr>
          <a:xfrm>
            <a:off x="1015709" y="1805707"/>
            <a:ext cx="441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area: 29.6  km2 (0.55% of Istanbul area)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A0308-E6A6-442F-B30A-F88AB487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2" y="2290058"/>
            <a:ext cx="5630821" cy="3168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82F175-8473-4E8F-84AD-ABEE2480EBEB}"/>
              </a:ext>
            </a:extLst>
          </p:cNvPr>
          <p:cNvSpPr txBox="1"/>
          <p:nvPr/>
        </p:nvSpPr>
        <p:spPr>
          <a:xfrm>
            <a:off x="7575415" y="3144788"/>
            <a:ext cx="46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Plotting for 4814  houses (0.5% of total houses)</a:t>
            </a:r>
          </a:p>
        </p:txBody>
      </p:sp>
    </p:spTree>
    <p:extLst>
      <p:ext uri="{BB962C8B-B14F-4D97-AF65-F5344CB8AC3E}">
        <p14:creationId xmlns:p14="http://schemas.microsoft.com/office/powerpoint/2010/main" val="234107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21EE5-5BAA-4058-952B-CDFCA7DE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4BBB17-6CBD-41D4-9B1F-DB53D60CC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5689"/>
            <a:ext cx="4406243" cy="3191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61560A-2B16-4F36-8F45-C35232E1A524}"/>
              </a:ext>
            </a:extLst>
          </p:cNvPr>
          <p:cNvSpPr txBox="1"/>
          <p:nvPr/>
        </p:nvSpPr>
        <p:spPr>
          <a:xfrm>
            <a:off x="1132114" y="5082438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area (m2)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9A56CC-F615-49FD-B8F5-FF30C2F4B38F}"/>
              </a:ext>
            </a:extLst>
          </p:cNvPr>
          <p:cNvSpPr/>
          <p:nvPr/>
        </p:nvSpPr>
        <p:spPr>
          <a:xfrm>
            <a:off x="2246811" y="4329248"/>
            <a:ext cx="2997631" cy="904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2797B-E997-441C-A6AE-DF4BE5901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35" y="932112"/>
            <a:ext cx="5292484" cy="297815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A135A92-FDA8-4825-B1BC-56B1FF8AF1E8}"/>
              </a:ext>
            </a:extLst>
          </p:cNvPr>
          <p:cNvSpPr/>
          <p:nvPr/>
        </p:nvSpPr>
        <p:spPr>
          <a:xfrm>
            <a:off x="7541623" y="1901168"/>
            <a:ext cx="374468" cy="589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3DDDF2-7522-4C2D-A7FC-D60CCD2B276F}"/>
              </a:ext>
            </a:extLst>
          </p:cNvPr>
          <p:cNvSpPr txBox="1"/>
          <p:nvPr/>
        </p:nvSpPr>
        <p:spPr>
          <a:xfrm>
            <a:off x="5921829" y="658574"/>
            <a:ext cx="208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Largest: 193005 m2 </a:t>
            </a:r>
          </a:p>
        </p:txBody>
      </p:sp>
    </p:spTree>
    <p:extLst>
      <p:ext uri="{BB962C8B-B14F-4D97-AF65-F5344CB8AC3E}">
        <p14:creationId xmlns:p14="http://schemas.microsoft.com/office/powerpoint/2010/main" val="2823366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33E5F0-2DE8-4C42-BBB5-0AD1DE57F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168849"/>
            <a:ext cx="8811855" cy="617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2177BE-3D44-4E33-B1C5-EB16B8E0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426" y="2611440"/>
            <a:ext cx="4072506" cy="29245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FDC9CE-346E-472B-8A7A-AEA473B0EA59}"/>
              </a:ext>
            </a:extLst>
          </p:cNvPr>
          <p:cNvCxnSpPr>
            <a:cxnSpLocks/>
          </p:cNvCxnSpPr>
          <p:nvPr/>
        </p:nvCxnSpPr>
        <p:spPr>
          <a:xfrm flipV="1">
            <a:off x="1851949" y="5364951"/>
            <a:ext cx="4274052" cy="7349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6BB9A-E16F-48AD-B803-81E077A90D68}"/>
              </a:ext>
            </a:extLst>
          </p:cNvPr>
          <p:cNvCxnSpPr>
            <a:cxnSpLocks/>
          </p:cNvCxnSpPr>
          <p:nvPr/>
        </p:nvCxnSpPr>
        <p:spPr>
          <a:xfrm flipV="1">
            <a:off x="1101524" y="5364951"/>
            <a:ext cx="1722956" cy="7349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0D5819-03CD-48EB-8D85-A64953B067B3}"/>
              </a:ext>
            </a:extLst>
          </p:cNvPr>
          <p:cNvSpPr txBox="1"/>
          <p:nvPr/>
        </p:nvSpPr>
        <p:spPr>
          <a:xfrm>
            <a:off x="1584087" y="624125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C8566E-40BB-430E-BDAF-1988C2A5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932" y="-99824"/>
            <a:ext cx="4671422" cy="34054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7E16FD-BB42-456B-9EA6-487657B8B40B}"/>
              </a:ext>
            </a:extLst>
          </p:cNvPr>
          <p:cNvCxnSpPr>
            <a:cxnSpLocks/>
          </p:cNvCxnSpPr>
          <p:nvPr/>
        </p:nvCxnSpPr>
        <p:spPr>
          <a:xfrm flipH="1">
            <a:off x="3488954" y="3111896"/>
            <a:ext cx="7118959" cy="22652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FB9CE9-4F7A-40E4-9FF2-45625550CAB5}"/>
              </a:ext>
            </a:extLst>
          </p:cNvPr>
          <p:cNvCxnSpPr>
            <a:cxnSpLocks/>
          </p:cNvCxnSpPr>
          <p:nvPr/>
        </p:nvCxnSpPr>
        <p:spPr>
          <a:xfrm flipH="1">
            <a:off x="2821435" y="3105800"/>
            <a:ext cx="4174466" cy="22713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DDE9BA4-9C8F-470F-A95A-75AC28520AFB}"/>
              </a:ext>
            </a:extLst>
          </p:cNvPr>
          <p:cNvSpPr txBox="1"/>
          <p:nvPr/>
        </p:nvSpPr>
        <p:spPr>
          <a:xfrm>
            <a:off x="3221092" y="542205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0793BEB-5C3E-40E0-938A-8C60F554AD4E}"/>
              </a:ext>
            </a:extLst>
          </p:cNvPr>
          <p:cNvSpPr/>
          <p:nvPr/>
        </p:nvSpPr>
        <p:spPr>
          <a:xfrm>
            <a:off x="7048433" y="304801"/>
            <a:ext cx="778831" cy="3020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CB9087-5BE8-467F-9F38-685DD2ECC932}"/>
              </a:ext>
            </a:extLst>
          </p:cNvPr>
          <p:cNvSpPr txBox="1"/>
          <p:nvPr/>
        </p:nvSpPr>
        <p:spPr>
          <a:xfrm>
            <a:off x="6774249" y="3347794"/>
            <a:ext cx="137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&lt; 20m2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E0A5C2-810A-4502-8ABE-21C14B496B47}"/>
              </a:ext>
            </a:extLst>
          </p:cNvPr>
          <p:cNvSpPr txBox="1"/>
          <p:nvPr/>
        </p:nvSpPr>
        <p:spPr>
          <a:xfrm>
            <a:off x="8304514" y="6473138"/>
            <a:ext cx="15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too large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0913CB-BBF1-48FA-A020-A2B77D44D349}"/>
              </a:ext>
            </a:extLst>
          </p:cNvPr>
          <p:cNvSpPr/>
          <p:nvPr/>
        </p:nvSpPr>
        <p:spPr>
          <a:xfrm>
            <a:off x="6277468" y="5068796"/>
            <a:ext cx="2320760" cy="1767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CA197F-AF40-457D-AB25-AAE70D97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45" y="3643051"/>
            <a:ext cx="5703242" cy="3206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21F748-0EBC-4E2B-8ABC-A65C359D1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74" y="260352"/>
            <a:ext cx="6015423" cy="3346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0E8AB4-D24F-421F-B095-FECEA0D3A1BB}"/>
              </a:ext>
            </a:extLst>
          </p:cNvPr>
          <p:cNvSpPr txBox="1"/>
          <p:nvPr/>
        </p:nvSpPr>
        <p:spPr>
          <a:xfrm>
            <a:off x="7448249" y="48568"/>
            <a:ext cx="342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m2&lt;= Area &lt; 2000 m2 (3.4%)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EFD8A-A529-4222-87D5-C2FBC1239F4E}"/>
              </a:ext>
            </a:extLst>
          </p:cNvPr>
          <p:cNvSpPr txBox="1"/>
          <p:nvPr/>
        </p:nvSpPr>
        <p:spPr>
          <a:xfrm>
            <a:off x="7683617" y="3447301"/>
            <a:ext cx="24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&gt;= 2000 m2 (1.3%)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44820B-627A-4272-9776-5B0A2AE1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55" y="273808"/>
            <a:ext cx="5464993" cy="3055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3CF2D5-4596-492F-AEFD-7C68B9A58C49}"/>
              </a:ext>
            </a:extLst>
          </p:cNvPr>
          <p:cNvSpPr txBox="1"/>
          <p:nvPr/>
        </p:nvSpPr>
        <p:spPr>
          <a:xfrm>
            <a:off x="1974470" y="34852"/>
            <a:ext cx="208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 &lt; 20 m2 (5.4%)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3A1F3F-4711-492D-95AA-BAA9170D9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7" y="4765933"/>
            <a:ext cx="3544780" cy="1957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7722DC-9F86-4511-A05D-D12CC7E84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2410" y="3853769"/>
            <a:ext cx="3123146" cy="1695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F50D4D-2B0B-468C-97AE-00E8F83296D3}"/>
              </a:ext>
            </a:extLst>
          </p:cNvPr>
          <p:cNvSpPr txBox="1"/>
          <p:nvPr/>
        </p:nvSpPr>
        <p:spPr>
          <a:xfrm>
            <a:off x="2387240" y="3484437"/>
            <a:ext cx="342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m2&lt;= Area &lt; 1000 m2 (35.8%)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99EAF3-FF1C-460C-AF15-447553810E1E}"/>
              </a:ext>
            </a:extLst>
          </p:cNvPr>
          <p:cNvSpPr txBox="1"/>
          <p:nvPr/>
        </p:nvSpPr>
        <p:spPr>
          <a:xfrm>
            <a:off x="90717" y="4332218"/>
            <a:ext cx="324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m2 &lt;= Area &lt; 200 m2 (53.9%)</a:t>
            </a:r>
          </a:p>
        </p:txBody>
      </p:sp>
    </p:spTree>
    <p:extLst>
      <p:ext uri="{BB962C8B-B14F-4D97-AF65-F5344CB8AC3E}">
        <p14:creationId xmlns:p14="http://schemas.microsoft.com/office/powerpoint/2010/main" val="225918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273</Words>
  <Application>Microsoft Office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DengXian</vt:lpstr>
      <vt:lpstr>Segoe WPC</vt:lpstr>
      <vt:lpstr>Arial</vt:lpstr>
      <vt:lpstr>Calibri</vt:lpstr>
      <vt:lpstr>Calibri Light</vt:lpstr>
      <vt:lpstr>Office Theme</vt:lpstr>
      <vt:lpstr>Residential dataset</vt:lpstr>
      <vt:lpstr>Dataset quality</vt:lpstr>
      <vt:lpstr>Residential data in France</vt:lpstr>
      <vt:lpstr>Residential data in Turkey</vt:lpstr>
      <vt:lpstr>Residential data in İstanbul</vt:lpstr>
      <vt:lpstr>Data cleaning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Residential</dc:title>
  <dc:creator>czhou@LSCE.IPSL.FR</dc:creator>
  <cp:lastModifiedBy>czhou@LSCE.IPSL.FR</cp:lastModifiedBy>
  <cp:revision>8</cp:revision>
  <dcterms:created xsi:type="dcterms:W3CDTF">2022-06-09T11:00:39Z</dcterms:created>
  <dcterms:modified xsi:type="dcterms:W3CDTF">2022-06-10T15:34:09Z</dcterms:modified>
</cp:coreProperties>
</file>